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59550-C68C-4162-A732-BE69288B7C17}" v="4" dt="2025-07-03T03:38:18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30" d="100"/>
          <a:sy n="130" d="100"/>
        </p:scale>
        <p:origin x="168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52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53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00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76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76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5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09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711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483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09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A6D45D-3C3F-4EEA-A232-B0AFBB8241C8}" type="datetimeFigureOut">
              <a:rPr lang="en-AU" smtClean="0"/>
              <a:t>6/07/2025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0C8C7-904F-4F32-8A6B-1B01FDF87F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0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C84A8-24E5-0B09-08D8-F8187FEEC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3CF99B-E768-82F5-9702-DE57BAB1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759" b="7900"/>
          <a:stretch/>
        </p:blipFill>
        <p:spPr>
          <a:xfrm>
            <a:off x="0" y="1"/>
            <a:ext cx="7436726" cy="12192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E8592C-533D-FAF2-4BDC-973833D08F5D}"/>
              </a:ext>
            </a:extLst>
          </p:cNvPr>
          <p:cNvCxnSpPr/>
          <p:nvPr/>
        </p:nvCxnSpPr>
        <p:spPr>
          <a:xfrm flipH="1">
            <a:off x="3429000" y="648929"/>
            <a:ext cx="685800" cy="4498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llout: Line 3">
            <a:extLst>
              <a:ext uri="{FF2B5EF4-FFF2-40B4-BE49-F238E27FC236}">
                <a16:creationId xmlns:a16="http://schemas.microsoft.com/office/drawing/2014/main" id="{F4EA8576-2BCE-7EB3-2FFF-38DB1C2AA23C}"/>
              </a:ext>
            </a:extLst>
          </p:cNvPr>
          <p:cNvSpPr/>
          <p:nvPr/>
        </p:nvSpPr>
        <p:spPr>
          <a:xfrm>
            <a:off x="5523271" y="1817739"/>
            <a:ext cx="1732936" cy="833284"/>
          </a:xfrm>
          <a:prstGeom prst="borderCallout1">
            <a:avLst>
              <a:gd name="adj1" fmla="val 18750"/>
              <a:gd name="adj2" fmla="val -8333"/>
              <a:gd name="adj3" fmla="val -46792"/>
              <a:gd name="adj4" fmla="val -476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dirty="0"/>
              <a:t>92,350 proxy votes made at 9,265 meetings in 2024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0E5C5896-71C1-A354-16E4-0B912E2570F0}"/>
              </a:ext>
            </a:extLst>
          </p:cNvPr>
          <p:cNvSpPr/>
          <p:nvPr/>
        </p:nvSpPr>
        <p:spPr>
          <a:xfrm>
            <a:off x="4385187" y="3245875"/>
            <a:ext cx="1732936" cy="833284"/>
          </a:xfrm>
          <a:prstGeom prst="borderCallout1">
            <a:avLst>
              <a:gd name="adj1" fmla="val 18750"/>
              <a:gd name="adj2" fmla="val -8333"/>
              <a:gd name="adj3" fmla="val -46792"/>
              <a:gd name="adj4" fmla="val -476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投资管理报告</a:t>
            </a:r>
            <a:r>
              <a:rPr lang="en-AU" sz="1000" dirty="0"/>
              <a:t> 2024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C012BD13-C1BF-BCD6-B78E-096E178B2926}"/>
              </a:ext>
            </a:extLst>
          </p:cNvPr>
          <p:cNvSpPr/>
          <p:nvPr/>
        </p:nvSpPr>
        <p:spPr>
          <a:xfrm>
            <a:off x="5703790" y="2882081"/>
            <a:ext cx="1732936" cy="833284"/>
          </a:xfrm>
          <a:prstGeom prst="borderCallout1">
            <a:avLst>
              <a:gd name="adj1" fmla="val 18750"/>
              <a:gd name="adj2" fmla="val -8333"/>
              <a:gd name="adj3" fmla="val 14270"/>
              <a:gd name="adj4" fmla="val -706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dirty="0"/>
              <a:t>Replace 2021 with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05B14A-609E-88B0-5B17-D893024BD512}"/>
              </a:ext>
            </a:extLst>
          </p:cNvPr>
          <p:cNvCxnSpPr>
            <a:cxnSpLocks/>
          </p:cNvCxnSpPr>
          <p:nvPr/>
        </p:nvCxnSpPr>
        <p:spPr>
          <a:xfrm flipH="1">
            <a:off x="2352368" y="7145594"/>
            <a:ext cx="2816942" cy="715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E9F69E41-77BF-6FFA-3ED4-E33229D63B99}"/>
              </a:ext>
            </a:extLst>
          </p:cNvPr>
          <p:cNvSpPr/>
          <p:nvPr/>
        </p:nvSpPr>
        <p:spPr>
          <a:xfrm>
            <a:off x="3357715" y="9504107"/>
            <a:ext cx="3367550" cy="355190"/>
          </a:xfrm>
          <a:prstGeom prst="borderCallout1">
            <a:avLst>
              <a:gd name="adj1" fmla="val 18750"/>
              <a:gd name="adj2" fmla="val -8333"/>
              <a:gd name="adj3" fmla="val -107000"/>
              <a:gd name="adj4" fmla="val -3576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https://russellinvestments.com/content/dam/ri/files/global/sustainable_investing/PRI-Assessment-Methodology.pdf</a:t>
            </a:r>
            <a:endParaRPr lang="en-AU" sz="1000" dirty="0"/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802715D0-64DC-74FF-9DB6-4595B1A7E4F2}"/>
              </a:ext>
            </a:extLst>
          </p:cNvPr>
          <p:cNvSpPr/>
          <p:nvPr/>
        </p:nvSpPr>
        <p:spPr>
          <a:xfrm>
            <a:off x="-1852152" y="7580671"/>
            <a:ext cx="3367550" cy="924232"/>
          </a:xfrm>
          <a:prstGeom prst="borderCallout1">
            <a:avLst>
              <a:gd name="adj1" fmla="val 56120"/>
              <a:gd name="adj2" fmla="val 102470"/>
              <a:gd name="adj3" fmla="val 143943"/>
              <a:gd name="adj4" fmla="val 117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Edit title to read “2023 PRI Assessment Report”</a:t>
            </a:r>
          </a:p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https://russellinvestments.com/content/dam/ri/files/global/sustainable_investing/PRI-Summary-Scorecard.pdf</a:t>
            </a:r>
            <a:endParaRPr lang="en-AU" sz="1000" dirty="0"/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779F584A-A8BF-0665-9C84-AA852BBAEF76}"/>
              </a:ext>
            </a:extLst>
          </p:cNvPr>
          <p:cNvSpPr/>
          <p:nvPr/>
        </p:nvSpPr>
        <p:spPr>
          <a:xfrm>
            <a:off x="-1943100" y="9148917"/>
            <a:ext cx="3367550" cy="355190"/>
          </a:xfrm>
          <a:prstGeom prst="borderCallout1">
            <a:avLst>
              <a:gd name="adj1" fmla="val 56120"/>
              <a:gd name="adj2" fmla="val 102470"/>
              <a:gd name="adj3" fmla="val -36412"/>
              <a:gd name="adj4" fmla="val 1190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https://russellinvestments.com/content/dam/ri/files/global/sustainable_investing/PRI-transparency-report.pdf</a:t>
            </a:r>
            <a:endParaRPr lang="en-AU" sz="1000" dirty="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9EC7B89-692A-6BDD-CFFD-2BCE9DDB1BE8}"/>
              </a:ext>
            </a:extLst>
          </p:cNvPr>
          <p:cNvSpPr/>
          <p:nvPr/>
        </p:nvSpPr>
        <p:spPr>
          <a:xfrm>
            <a:off x="3718363" y="8075971"/>
            <a:ext cx="3367550" cy="924232"/>
          </a:xfrm>
          <a:prstGeom prst="borderCallout1">
            <a:avLst>
              <a:gd name="adj1" fmla="val 56918"/>
              <a:gd name="adj2" fmla="val -3734"/>
              <a:gd name="adj3" fmla="val 76124"/>
              <a:gd name="adj4" fmla="val -3226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Remove overview document</a:t>
            </a:r>
            <a:endParaRPr lang="en-AU" sz="1000" dirty="0"/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38B9AB55-FC43-A155-8471-7E410D0D2159}"/>
              </a:ext>
            </a:extLst>
          </p:cNvPr>
          <p:cNvSpPr/>
          <p:nvPr/>
        </p:nvSpPr>
        <p:spPr>
          <a:xfrm>
            <a:off x="4934415" y="4674011"/>
            <a:ext cx="2034197" cy="833284"/>
          </a:xfrm>
          <a:prstGeom prst="borderCallout1">
            <a:avLst>
              <a:gd name="adj1" fmla="val 18750"/>
              <a:gd name="adj2" fmla="val -8333"/>
              <a:gd name="adj3" fmla="val 14270"/>
              <a:gd name="adj4" fmla="val -706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dirty="0"/>
              <a:t>Link to </a:t>
            </a:r>
          </a:p>
          <a:p>
            <a:pPr algn="ctr"/>
            <a:r>
              <a:rPr lang="en-AU" sz="1000" dirty="0"/>
              <a:t>https://russellinvestments.com/content/dam/ri/files/global/sustainable_investing/engagement-policyglobal.pdf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0E058D-C5E4-EEDC-BC08-22369CF33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11" y="6095780"/>
            <a:ext cx="5087060" cy="5649113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7F006194-39DB-0F2F-4BBD-D6D47AE9D81D}"/>
              </a:ext>
            </a:extLst>
          </p:cNvPr>
          <p:cNvSpPr/>
          <p:nvPr/>
        </p:nvSpPr>
        <p:spPr>
          <a:xfrm>
            <a:off x="4267738" y="9974211"/>
            <a:ext cx="3367550" cy="924232"/>
          </a:xfrm>
          <a:prstGeom prst="borderCallout1">
            <a:avLst>
              <a:gd name="adj1" fmla="val 61348"/>
              <a:gd name="adj2" fmla="val 104069"/>
              <a:gd name="adj3" fmla="val 111564"/>
              <a:gd name="adj4" fmla="val 15618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https://russellinvestments.com/content/dam/ri/files/global/sustainable_investing/engagement-policyglobal.pdf</a:t>
            </a:r>
            <a:endParaRPr lang="en-AU" sz="1000" dirty="0"/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6C1F43B5-8800-F84B-AF96-F088644FEAC5}"/>
              </a:ext>
            </a:extLst>
          </p:cNvPr>
          <p:cNvSpPr/>
          <p:nvPr/>
        </p:nvSpPr>
        <p:spPr>
          <a:xfrm>
            <a:off x="4586748" y="11013358"/>
            <a:ext cx="3367550" cy="924232"/>
          </a:xfrm>
          <a:prstGeom prst="borderCallout1">
            <a:avLst>
              <a:gd name="adj1" fmla="val 61348"/>
              <a:gd name="adj2" fmla="val 104069"/>
              <a:gd name="adj3" fmla="val 34778"/>
              <a:gd name="adj4" fmla="val 1517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https://russellinvestments.com/content/dam/ri/files/global/sustainable_investing/russell-investments-proxy-voting-guidelines.pdf</a:t>
            </a:r>
            <a:endParaRPr lang="en-AU" sz="1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36F2EE-0641-0A7C-8A41-FD276D01E06A}"/>
              </a:ext>
            </a:extLst>
          </p:cNvPr>
          <p:cNvCxnSpPr/>
          <p:nvPr/>
        </p:nvCxnSpPr>
        <p:spPr>
          <a:xfrm flipH="1">
            <a:off x="2524836" y="7301552"/>
            <a:ext cx="6114197" cy="955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E570615-6419-5B22-A4E1-6830ED194DC3}"/>
              </a:ext>
            </a:extLst>
          </p:cNvPr>
          <p:cNvSpPr txBox="1"/>
          <p:nvPr/>
        </p:nvSpPr>
        <p:spPr>
          <a:xfrm>
            <a:off x="9198591" y="9326512"/>
            <a:ext cx="2606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USE Links shown to left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F80051-C2BB-E162-A6B5-57E21D290AF2}"/>
              </a:ext>
            </a:extLst>
          </p:cNvPr>
          <p:cNvSpPr/>
          <p:nvPr/>
        </p:nvSpPr>
        <p:spPr>
          <a:xfrm>
            <a:off x="7635288" y="199103"/>
            <a:ext cx="1744538" cy="13937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CHINA</a:t>
            </a:r>
          </a:p>
          <a:p>
            <a:pPr algn="ctr"/>
            <a:r>
              <a:rPr lang="en-AU" sz="1200" dirty="0"/>
              <a:t>https://russellinvestments.com/cn/solutions/sustainable-investing</a:t>
            </a:r>
          </a:p>
        </p:txBody>
      </p:sp>
    </p:spTree>
    <p:extLst>
      <p:ext uri="{BB962C8B-B14F-4D97-AF65-F5344CB8AC3E}">
        <p14:creationId xmlns:p14="http://schemas.microsoft.com/office/powerpoint/2010/main" val="299600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9A98B-C1BC-EB24-19C8-DA48D8CC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38731" r="-1027" b="5324"/>
          <a:stretch/>
        </p:blipFill>
        <p:spPr>
          <a:xfrm>
            <a:off x="631529" y="0"/>
            <a:ext cx="5594942" cy="11505518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38A9FD12-D49B-70D3-8630-30FAA785B428}"/>
              </a:ext>
            </a:extLst>
          </p:cNvPr>
          <p:cNvSpPr/>
          <p:nvPr/>
        </p:nvSpPr>
        <p:spPr>
          <a:xfrm>
            <a:off x="4823803" y="7348972"/>
            <a:ext cx="2034197" cy="833284"/>
          </a:xfrm>
          <a:prstGeom prst="borderCallout1">
            <a:avLst>
              <a:gd name="adj1" fmla="val 18750"/>
              <a:gd name="adj2" fmla="val -8333"/>
              <a:gd name="adj3" fmla="val 14270"/>
              <a:gd name="adj4" fmla="val -706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dirty="0"/>
              <a:t>Link to </a:t>
            </a:r>
          </a:p>
          <a:p>
            <a:pPr algn="ctr"/>
            <a:r>
              <a:rPr lang="en-AU" sz="1000" dirty="0"/>
              <a:t>https://russellinvestments.com/content/dam/ri/files/global/sustainable_investing/engagement-policyglobal.pdf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7675A18A-2C5C-72FB-35BD-DD7992B45214}"/>
              </a:ext>
            </a:extLst>
          </p:cNvPr>
          <p:cNvSpPr/>
          <p:nvPr/>
        </p:nvSpPr>
        <p:spPr>
          <a:xfrm>
            <a:off x="5125064" y="1708556"/>
            <a:ext cx="1732936" cy="833284"/>
          </a:xfrm>
          <a:prstGeom prst="borderCallout1">
            <a:avLst>
              <a:gd name="adj1" fmla="val 18750"/>
              <a:gd name="adj2" fmla="val -8333"/>
              <a:gd name="adj3" fmla="val -46792"/>
              <a:gd name="adj4" fmla="val -476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dirty="0"/>
              <a:t>92,350 proxy votes made at 9,265 meetings in 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850515-0015-CE5E-9898-A1A85CAA8D1F}"/>
              </a:ext>
            </a:extLst>
          </p:cNvPr>
          <p:cNvCxnSpPr>
            <a:cxnSpLocks/>
          </p:cNvCxnSpPr>
          <p:nvPr/>
        </p:nvCxnSpPr>
        <p:spPr>
          <a:xfrm flipH="1">
            <a:off x="2308122" y="9026179"/>
            <a:ext cx="2816942" cy="715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284D289-B5C9-5395-47AC-0439BAFEE467}"/>
              </a:ext>
            </a:extLst>
          </p:cNvPr>
          <p:cNvSpPr/>
          <p:nvPr/>
        </p:nvSpPr>
        <p:spPr>
          <a:xfrm>
            <a:off x="3313469" y="11384692"/>
            <a:ext cx="3367550" cy="355190"/>
          </a:xfrm>
          <a:prstGeom prst="borderCallout1">
            <a:avLst>
              <a:gd name="adj1" fmla="val 18750"/>
              <a:gd name="adj2" fmla="val -8333"/>
              <a:gd name="adj3" fmla="val -107000"/>
              <a:gd name="adj4" fmla="val -3576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https://russellinvestments.com/content/dam/ri/files/global/sustainable_investing/PRI-Assessment-Methodology.pdf</a:t>
            </a:r>
            <a:endParaRPr lang="en-AU" sz="1000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78347D88-6AC0-F9A5-9C42-605EC7C3DC02}"/>
              </a:ext>
            </a:extLst>
          </p:cNvPr>
          <p:cNvSpPr/>
          <p:nvPr/>
        </p:nvSpPr>
        <p:spPr>
          <a:xfrm>
            <a:off x="-1896398" y="9461256"/>
            <a:ext cx="3367550" cy="924232"/>
          </a:xfrm>
          <a:prstGeom prst="borderCallout1">
            <a:avLst>
              <a:gd name="adj1" fmla="val 56120"/>
              <a:gd name="adj2" fmla="val 102470"/>
              <a:gd name="adj3" fmla="val 143943"/>
              <a:gd name="adj4" fmla="val 117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Edit title to read “2023 PRI Assessment Report”</a:t>
            </a:r>
          </a:p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https://russellinvestments.com/content/dam/ri/files/global/sustainable_investing/PRI-Summary-Scorecard.pdf</a:t>
            </a:r>
            <a:endParaRPr lang="en-AU" sz="1000" dirty="0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2C2A40D9-0A63-FB78-BCEB-D894375BE2F4}"/>
              </a:ext>
            </a:extLst>
          </p:cNvPr>
          <p:cNvSpPr/>
          <p:nvPr/>
        </p:nvSpPr>
        <p:spPr>
          <a:xfrm>
            <a:off x="-1987346" y="11029502"/>
            <a:ext cx="3367550" cy="355190"/>
          </a:xfrm>
          <a:prstGeom prst="borderCallout1">
            <a:avLst>
              <a:gd name="adj1" fmla="val 56120"/>
              <a:gd name="adj2" fmla="val 102470"/>
              <a:gd name="adj3" fmla="val -36412"/>
              <a:gd name="adj4" fmla="val 1190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https://russellinvestments.com/content/dam/ri/files/global/sustainable_investing/PRI-transparency-report.pdf</a:t>
            </a:r>
            <a:endParaRPr lang="en-AU" sz="1000" dirty="0"/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ECD20656-1E50-AA3C-37C1-4B9D9E4C8682}"/>
              </a:ext>
            </a:extLst>
          </p:cNvPr>
          <p:cNvSpPr/>
          <p:nvPr/>
        </p:nvSpPr>
        <p:spPr>
          <a:xfrm>
            <a:off x="3674117" y="9956556"/>
            <a:ext cx="3367550" cy="924232"/>
          </a:xfrm>
          <a:prstGeom prst="borderCallout1">
            <a:avLst>
              <a:gd name="adj1" fmla="val 56918"/>
              <a:gd name="adj2" fmla="val -3734"/>
              <a:gd name="adj3" fmla="val 76124"/>
              <a:gd name="adj4" fmla="val -3226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Edit title to read “Overview of the 2023 PRI Assessment” link to attached report.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572856-A4E9-122A-ADF1-E77B31B33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665" y="7976365"/>
            <a:ext cx="5087060" cy="5649113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2E603ADF-42B9-4C91-12F0-A7F6F6CA3D20}"/>
              </a:ext>
            </a:extLst>
          </p:cNvPr>
          <p:cNvSpPr/>
          <p:nvPr/>
        </p:nvSpPr>
        <p:spPr>
          <a:xfrm>
            <a:off x="4223492" y="11854796"/>
            <a:ext cx="3367550" cy="924232"/>
          </a:xfrm>
          <a:prstGeom prst="borderCallout1">
            <a:avLst>
              <a:gd name="adj1" fmla="val 61348"/>
              <a:gd name="adj2" fmla="val 104069"/>
              <a:gd name="adj3" fmla="val 111564"/>
              <a:gd name="adj4" fmla="val 15618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https://russellinvestments.com/content/dam/ri/files/global/sustainable_investing/engagement-policyglobal.pdf</a:t>
            </a:r>
            <a:endParaRPr lang="en-AU" sz="1000" dirty="0"/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BE981324-BF13-F2C9-E3F6-F13DFE5CCF55}"/>
              </a:ext>
            </a:extLst>
          </p:cNvPr>
          <p:cNvSpPr/>
          <p:nvPr/>
        </p:nvSpPr>
        <p:spPr>
          <a:xfrm>
            <a:off x="4542502" y="12893943"/>
            <a:ext cx="3367550" cy="924232"/>
          </a:xfrm>
          <a:prstGeom prst="borderCallout1">
            <a:avLst>
              <a:gd name="adj1" fmla="val 61348"/>
              <a:gd name="adj2" fmla="val 104069"/>
              <a:gd name="adj3" fmla="val 34778"/>
              <a:gd name="adj4" fmla="val 1517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5F"/>
                </a:solidFill>
                <a:effectLst/>
                <a:latin typeface="Compatil Fact LT Pro" panose="02000503080000020003" pitchFamily="50" charset="0"/>
                <a:ea typeface="Compatil Fact LT Pro" panose="02000503080000020003" pitchFamily="50" charset="0"/>
                <a:cs typeface="Compatil Fact LT Pro" panose="02000503080000020003" pitchFamily="50" charset="0"/>
              </a:rPr>
              <a:t>https://russellinvestments.com/content/dam/ri/files/global/sustainable_investing/russell-investments-proxy-voting-guidelines.pdf</a:t>
            </a:r>
            <a:endParaRPr lang="en-AU" sz="1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4EEAAB-427D-C61E-88BE-45710797ADF1}"/>
              </a:ext>
            </a:extLst>
          </p:cNvPr>
          <p:cNvCxnSpPr/>
          <p:nvPr/>
        </p:nvCxnSpPr>
        <p:spPr>
          <a:xfrm flipH="1">
            <a:off x="2480590" y="9182137"/>
            <a:ext cx="6114197" cy="955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212B0B-C792-08EC-F5B3-24B691581BA8}"/>
              </a:ext>
            </a:extLst>
          </p:cNvPr>
          <p:cNvSpPr txBox="1"/>
          <p:nvPr/>
        </p:nvSpPr>
        <p:spPr>
          <a:xfrm>
            <a:off x="9154345" y="11207097"/>
            <a:ext cx="2606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USE Links shown to left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F08468-E3CD-7C54-0714-5D374E14C861}"/>
              </a:ext>
            </a:extLst>
          </p:cNvPr>
          <p:cNvSpPr/>
          <p:nvPr/>
        </p:nvSpPr>
        <p:spPr>
          <a:xfrm>
            <a:off x="6953865" y="81116"/>
            <a:ext cx="2005780" cy="13347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KOREA</a:t>
            </a:r>
          </a:p>
          <a:p>
            <a:pPr algn="ctr"/>
            <a:r>
              <a:rPr lang="en-AU" sz="1200" dirty="0"/>
              <a:t>https://russellinvestments.com/kr/about-us/sustainable-investing</a:t>
            </a:r>
          </a:p>
        </p:txBody>
      </p:sp>
    </p:spTree>
    <p:extLst>
      <p:ext uri="{BB962C8B-B14F-4D97-AF65-F5344CB8AC3E}">
        <p14:creationId xmlns:p14="http://schemas.microsoft.com/office/powerpoint/2010/main" val="326673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378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Carnell, Kylie</dc:creator>
  <cp:lastModifiedBy>Carnell, Kylie</cp:lastModifiedBy>
  <cp:revision>2</cp:revision>
  <dcterms:created xsi:type="dcterms:W3CDTF">2025-07-03T00:41:45Z</dcterms:created>
  <dcterms:modified xsi:type="dcterms:W3CDTF">2025-07-07T03:53:16Z</dcterms:modified>
</cp:coreProperties>
</file>